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8" r:id="rId2"/>
    <p:sldId id="271" r:id="rId3"/>
    <p:sldId id="274" r:id="rId4"/>
    <p:sldId id="262" r:id="rId5"/>
    <p:sldId id="27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E4"/>
    <a:srgbClr val="CDE1F2"/>
    <a:srgbClr val="F2F7FC"/>
    <a:srgbClr val="5B9BD5"/>
    <a:srgbClr val="DADADA"/>
    <a:srgbClr val="00B050"/>
    <a:srgbClr val="D9D9D9"/>
    <a:srgbClr val="A6A6A6"/>
    <a:srgbClr val="44546A"/>
    <a:srgbClr val="B0B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5" autoAdjust="0"/>
    <p:restoredTop sz="94660"/>
  </p:normalViewPr>
  <p:slideViewPr>
    <p:cSldViewPr snapToGrid="0" showGuides="1">
      <p:cViewPr>
        <p:scale>
          <a:sx n="72" d="100"/>
          <a:sy n="72" d="100"/>
        </p:scale>
        <p:origin x="-114" y="-3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15597-AD38-4F36-BBB5-ACD10CBD381B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5CEB563-DFF9-4CE0-8430-88DE2F454602}">
      <dgm:prSet phldrT="[Текст]" custT="1"/>
      <dgm:spPr/>
      <dgm:t>
        <a:bodyPr/>
        <a:lstStyle/>
        <a:p>
          <a:r>
            <a:rPr lang="ru-RU" sz="2800" b="1" dirty="0" smtClean="0"/>
            <a:t>ДПО</a:t>
          </a:r>
          <a:endParaRPr lang="ru-RU" sz="2800" b="1" dirty="0"/>
        </a:p>
      </dgm:t>
    </dgm:pt>
    <dgm:pt modelId="{234E4173-2CA5-4DCB-BFC5-64E346575595}" type="parTrans" cxnId="{0BB92975-3A01-4B3C-9B5D-59A97DCE6F6C}">
      <dgm:prSet/>
      <dgm:spPr/>
      <dgm:t>
        <a:bodyPr/>
        <a:lstStyle/>
        <a:p>
          <a:endParaRPr lang="ru-RU"/>
        </a:p>
      </dgm:t>
    </dgm:pt>
    <dgm:pt modelId="{E794CEBC-50DE-4C51-A9B7-0E572CA23722}" type="sibTrans" cxnId="{0BB92975-3A01-4B3C-9B5D-59A97DCE6F6C}">
      <dgm:prSet/>
      <dgm:spPr/>
      <dgm:t>
        <a:bodyPr/>
        <a:lstStyle/>
        <a:p>
          <a:endParaRPr lang="ru-RU"/>
        </a:p>
      </dgm:t>
    </dgm:pt>
    <dgm:pt modelId="{BE3D7A37-4CE2-4E56-AE6A-667FD43B4F79}">
      <dgm:prSet phldrT="[Текст]" custT="1"/>
      <dgm:spPr/>
      <dgm:t>
        <a:bodyPr/>
        <a:lstStyle/>
        <a:p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Очное</a:t>
          </a:r>
          <a:endParaRPr lang="en-US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ru-RU" sz="1400" dirty="0" smtClean="0"/>
            <a:t>Центр ДПО, </a:t>
          </a:r>
          <a:r>
            <a:rPr lang="en-US" sz="1400" dirty="0" smtClean="0"/>
            <a:t>Jet Brains</a:t>
          </a:r>
          <a:r>
            <a:rPr lang="ru-RU" sz="1400" dirty="0" smtClean="0"/>
            <a:t> </a:t>
          </a:r>
          <a:endParaRPr lang="ru-RU" sz="1400" dirty="0"/>
        </a:p>
      </dgm:t>
    </dgm:pt>
    <dgm:pt modelId="{32F1BD06-ED15-4EB1-94B1-E2F20D67D8AC}" type="parTrans" cxnId="{3A7BE20C-44EB-4EEE-872C-2957F5F47187}">
      <dgm:prSet/>
      <dgm:spPr/>
      <dgm:t>
        <a:bodyPr/>
        <a:lstStyle/>
        <a:p>
          <a:endParaRPr lang="ru-RU"/>
        </a:p>
      </dgm:t>
    </dgm:pt>
    <dgm:pt modelId="{0E913AA8-B10D-441D-B324-51E06E84F102}" type="sibTrans" cxnId="{3A7BE20C-44EB-4EEE-872C-2957F5F47187}">
      <dgm:prSet/>
      <dgm:spPr/>
      <dgm:t>
        <a:bodyPr/>
        <a:lstStyle/>
        <a:p>
          <a:endParaRPr lang="ru-RU"/>
        </a:p>
      </dgm:t>
    </dgm:pt>
    <dgm:pt modelId="{EF6B3D67-4C13-4721-8D9C-E3B10651BF85}">
      <dgm:prSet phldrT="[Текст]" custT="1"/>
      <dgm:spPr/>
      <dgm:t>
        <a:bodyPr/>
        <a:lstStyle/>
        <a:p>
          <a:r>
            <a:rPr lang="en-US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Online</a:t>
          </a:r>
          <a:endParaRPr lang="ru-RU" sz="1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1400" dirty="0" err="1" smtClean="0"/>
            <a:t>Coursera</a:t>
          </a:r>
          <a:r>
            <a:rPr lang="en-US" sz="1400" dirty="0" smtClean="0"/>
            <a:t>, </a:t>
          </a:r>
          <a:r>
            <a:rPr lang="ru-RU" sz="1400" dirty="0" smtClean="0"/>
            <a:t>Е</a:t>
          </a:r>
          <a:r>
            <a:rPr lang="en-US" sz="1400" dirty="0" err="1" smtClean="0"/>
            <a:t>dX</a:t>
          </a:r>
          <a:endParaRPr lang="ru-RU" sz="1400" dirty="0" smtClean="0"/>
        </a:p>
      </dgm:t>
    </dgm:pt>
    <dgm:pt modelId="{7D4AD589-EB5A-4503-84E3-2EB0E510842C}" type="parTrans" cxnId="{CEF92F9A-43B3-46AA-827D-0F1E01D7F05C}">
      <dgm:prSet/>
      <dgm:spPr/>
      <dgm:t>
        <a:bodyPr/>
        <a:lstStyle/>
        <a:p>
          <a:endParaRPr lang="ru-RU"/>
        </a:p>
      </dgm:t>
    </dgm:pt>
    <dgm:pt modelId="{369ACAAA-3CF9-427C-A46D-660FBD3F44B0}" type="sibTrans" cxnId="{CEF92F9A-43B3-46AA-827D-0F1E01D7F05C}">
      <dgm:prSet/>
      <dgm:spPr/>
      <dgm:t>
        <a:bodyPr/>
        <a:lstStyle/>
        <a:p>
          <a:endParaRPr lang="ru-RU"/>
        </a:p>
      </dgm:t>
    </dgm:pt>
    <dgm:pt modelId="{E02E62E4-9FAE-40E7-84A6-481B4C5B4480}">
      <dgm:prSet phldrT="[Текст]" custT="1"/>
      <dgm:spPr/>
      <dgm:t>
        <a:bodyPr/>
        <a:lstStyle/>
        <a:p>
          <a:r>
            <a:rPr lang="ru-RU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Смешанное</a:t>
          </a:r>
          <a:endParaRPr lang="en-US" sz="14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ru-RU" sz="1400" dirty="0" smtClean="0"/>
            <a:t>Очное +</a:t>
          </a:r>
          <a:r>
            <a:rPr lang="en-US" sz="1400" dirty="0" smtClean="0"/>
            <a:t>online</a:t>
          </a:r>
          <a:r>
            <a:rPr lang="ru-RU" sz="1400" dirty="0" smtClean="0"/>
            <a:t> </a:t>
          </a:r>
          <a:endParaRPr lang="ru-RU" sz="1400" dirty="0"/>
        </a:p>
      </dgm:t>
    </dgm:pt>
    <dgm:pt modelId="{E81D44A6-72BA-4E26-BB0D-BC2AD5EED346}" type="parTrans" cxnId="{C7560731-411D-4E9C-A7FD-2343DD956604}">
      <dgm:prSet/>
      <dgm:spPr/>
      <dgm:t>
        <a:bodyPr/>
        <a:lstStyle/>
        <a:p>
          <a:endParaRPr lang="ru-RU"/>
        </a:p>
      </dgm:t>
    </dgm:pt>
    <dgm:pt modelId="{4CD9B16D-D018-44B9-926E-0D0F62BD47E5}" type="sibTrans" cxnId="{C7560731-411D-4E9C-A7FD-2343DD956604}">
      <dgm:prSet/>
      <dgm:spPr/>
      <dgm:t>
        <a:bodyPr/>
        <a:lstStyle/>
        <a:p>
          <a:endParaRPr lang="ru-RU"/>
        </a:p>
      </dgm:t>
    </dgm:pt>
    <dgm:pt modelId="{F1CEE7DF-D59C-4F3B-AD4C-3EB6FC5E66A6}" type="pres">
      <dgm:prSet presAssocID="{9C015597-AD38-4F36-BBB5-ACD10CBD381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F1DD98-1214-4680-995F-CBD0A257102E}" type="pres">
      <dgm:prSet presAssocID="{A5CEB563-DFF9-4CE0-8430-88DE2F454602}" presName="roof" presStyleLbl="dkBgShp" presStyleIdx="0" presStyleCnt="2"/>
      <dgm:spPr/>
      <dgm:t>
        <a:bodyPr/>
        <a:lstStyle/>
        <a:p>
          <a:endParaRPr lang="ru-RU"/>
        </a:p>
      </dgm:t>
    </dgm:pt>
    <dgm:pt modelId="{EEF32D08-2DD8-42DD-85BA-4E7982167FD4}" type="pres">
      <dgm:prSet presAssocID="{A5CEB563-DFF9-4CE0-8430-88DE2F454602}" presName="pillars" presStyleCnt="0"/>
      <dgm:spPr/>
      <dgm:t>
        <a:bodyPr/>
        <a:lstStyle/>
        <a:p>
          <a:endParaRPr lang="ru-RU"/>
        </a:p>
      </dgm:t>
    </dgm:pt>
    <dgm:pt modelId="{8C2D62AE-9443-4A07-A266-0962442CD4FE}" type="pres">
      <dgm:prSet presAssocID="{A5CEB563-DFF9-4CE0-8430-88DE2F454602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9D1168-8773-492E-84A0-F201E07847B9}" type="pres">
      <dgm:prSet presAssocID="{EF6B3D67-4C13-4721-8D9C-E3B10651BF8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E4F19-4D64-4C6A-973E-991C6443CBA8}" type="pres">
      <dgm:prSet presAssocID="{E02E62E4-9FAE-40E7-84A6-481B4C5B4480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9A84F3-B596-40B6-8834-FD731910B797}" type="pres">
      <dgm:prSet presAssocID="{A5CEB563-DFF9-4CE0-8430-88DE2F454602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EDD0F510-E57A-4BBF-A5E8-3834DEB72299}" type="presOf" srcId="{A5CEB563-DFF9-4CE0-8430-88DE2F454602}" destId="{CFF1DD98-1214-4680-995F-CBD0A257102E}" srcOrd="0" destOrd="0" presId="urn:microsoft.com/office/officeart/2005/8/layout/hList3"/>
    <dgm:cxn modelId="{CEF92F9A-43B3-46AA-827D-0F1E01D7F05C}" srcId="{A5CEB563-DFF9-4CE0-8430-88DE2F454602}" destId="{EF6B3D67-4C13-4721-8D9C-E3B10651BF85}" srcOrd="1" destOrd="0" parTransId="{7D4AD589-EB5A-4503-84E3-2EB0E510842C}" sibTransId="{369ACAAA-3CF9-427C-A46D-660FBD3F44B0}"/>
    <dgm:cxn modelId="{D89521E0-F78C-44AF-B8D1-41BC569541CD}" type="presOf" srcId="{E02E62E4-9FAE-40E7-84A6-481B4C5B4480}" destId="{FF3E4F19-4D64-4C6A-973E-991C6443CBA8}" srcOrd="0" destOrd="0" presId="urn:microsoft.com/office/officeart/2005/8/layout/hList3"/>
    <dgm:cxn modelId="{3A7BE20C-44EB-4EEE-872C-2957F5F47187}" srcId="{A5CEB563-DFF9-4CE0-8430-88DE2F454602}" destId="{BE3D7A37-4CE2-4E56-AE6A-667FD43B4F79}" srcOrd="0" destOrd="0" parTransId="{32F1BD06-ED15-4EB1-94B1-E2F20D67D8AC}" sibTransId="{0E913AA8-B10D-441D-B324-51E06E84F102}"/>
    <dgm:cxn modelId="{C7560731-411D-4E9C-A7FD-2343DD956604}" srcId="{A5CEB563-DFF9-4CE0-8430-88DE2F454602}" destId="{E02E62E4-9FAE-40E7-84A6-481B4C5B4480}" srcOrd="2" destOrd="0" parTransId="{E81D44A6-72BA-4E26-BB0D-BC2AD5EED346}" sibTransId="{4CD9B16D-D018-44B9-926E-0D0F62BD47E5}"/>
    <dgm:cxn modelId="{536C0CCD-ECE0-41A9-A9D6-E5067A6861EA}" type="presOf" srcId="{9C015597-AD38-4F36-BBB5-ACD10CBD381B}" destId="{F1CEE7DF-D59C-4F3B-AD4C-3EB6FC5E66A6}" srcOrd="0" destOrd="0" presId="urn:microsoft.com/office/officeart/2005/8/layout/hList3"/>
    <dgm:cxn modelId="{1535BCC5-F2BB-4285-A20C-9E2E7FCEED19}" type="presOf" srcId="{BE3D7A37-4CE2-4E56-AE6A-667FD43B4F79}" destId="{8C2D62AE-9443-4A07-A266-0962442CD4FE}" srcOrd="0" destOrd="0" presId="urn:microsoft.com/office/officeart/2005/8/layout/hList3"/>
    <dgm:cxn modelId="{59BD9273-3DB7-4FF7-8866-587903183E45}" type="presOf" srcId="{EF6B3D67-4C13-4721-8D9C-E3B10651BF85}" destId="{6D9D1168-8773-492E-84A0-F201E07847B9}" srcOrd="0" destOrd="0" presId="urn:microsoft.com/office/officeart/2005/8/layout/hList3"/>
    <dgm:cxn modelId="{0BB92975-3A01-4B3C-9B5D-59A97DCE6F6C}" srcId="{9C015597-AD38-4F36-BBB5-ACD10CBD381B}" destId="{A5CEB563-DFF9-4CE0-8430-88DE2F454602}" srcOrd="0" destOrd="0" parTransId="{234E4173-2CA5-4DCB-BFC5-64E346575595}" sibTransId="{E794CEBC-50DE-4C51-A9B7-0E572CA23722}"/>
    <dgm:cxn modelId="{F279EF63-E5D3-4415-AC02-A55994118D4A}" type="presParOf" srcId="{F1CEE7DF-D59C-4F3B-AD4C-3EB6FC5E66A6}" destId="{CFF1DD98-1214-4680-995F-CBD0A257102E}" srcOrd="0" destOrd="0" presId="urn:microsoft.com/office/officeart/2005/8/layout/hList3"/>
    <dgm:cxn modelId="{68266C22-DA02-4742-99BE-F400459085BA}" type="presParOf" srcId="{F1CEE7DF-D59C-4F3B-AD4C-3EB6FC5E66A6}" destId="{EEF32D08-2DD8-42DD-85BA-4E7982167FD4}" srcOrd="1" destOrd="0" presId="urn:microsoft.com/office/officeart/2005/8/layout/hList3"/>
    <dgm:cxn modelId="{373F8D49-8743-4CA0-8069-2BB3625AFE77}" type="presParOf" srcId="{EEF32D08-2DD8-42DD-85BA-4E7982167FD4}" destId="{8C2D62AE-9443-4A07-A266-0962442CD4FE}" srcOrd="0" destOrd="0" presId="urn:microsoft.com/office/officeart/2005/8/layout/hList3"/>
    <dgm:cxn modelId="{C3DE7124-9FF1-483E-98F3-CBD8BC575BCC}" type="presParOf" srcId="{EEF32D08-2DD8-42DD-85BA-4E7982167FD4}" destId="{6D9D1168-8773-492E-84A0-F201E07847B9}" srcOrd="1" destOrd="0" presId="urn:microsoft.com/office/officeart/2005/8/layout/hList3"/>
    <dgm:cxn modelId="{84A3A020-C31A-4D1F-BD8C-563C7094F319}" type="presParOf" srcId="{EEF32D08-2DD8-42DD-85BA-4E7982167FD4}" destId="{FF3E4F19-4D64-4C6A-973E-991C6443CBA8}" srcOrd="2" destOrd="0" presId="urn:microsoft.com/office/officeart/2005/8/layout/hList3"/>
    <dgm:cxn modelId="{DBD5BAF0-693F-4F5B-B464-D471BE720119}" type="presParOf" srcId="{F1CEE7DF-D59C-4F3B-AD4C-3EB6FC5E66A6}" destId="{3C9A84F3-B596-40B6-8834-FD731910B79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F1DD98-1214-4680-995F-CBD0A257102E}">
      <dsp:nvSpPr>
        <dsp:cNvPr id="0" name=""/>
        <dsp:cNvSpPr/>
      </dsp:nvSpPr>
      <dsp:spPr>
        <a:xfrm>
          <a:off x="0" y="0"/>
          <a:ext cx="3285364" cy="51305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ДПО</a:t>
          </a:r>
          <a:endParaRPr lang="ru-RU" sz="2800" b="1" kern="1200" dirty="0"/>
        </a:p>
      </dsp:txBody>
      <dsp:txXfrm>
        <a:off x="0" y="0"/>
        <a:ext cx="3285364" cy="513057"/>
      </dsp:txXfrm>
    </dsp:sp>
    <dsp:sp modelId="{8C2D62AE-9443-4A07-A266-0962442CD4FE}">
      <dsp:nvSpPr>
        <dsp:cNvPr id="0" name=""/>
        <dsp:cNvSpPr/>
      </dsp:nvSpPr>
      <dsp:spPr>
        <a:xfrm>
          <a:off x="1604" y="513057"/>
          <a:ext cx="1094051" cy="10774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Очное</a:t>
          </a:r>
          <a:endParaRPr lang="en-US" sz="1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Центр ДПО, </a:t>
          </a:r>
          <a:r>
            <a:rPr lang="en-US" sz="1400" kern="1200" dirty="0" smtClean="0"/>
            <a:t>Jet Brains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1604" y="513057"/>
        <a:ext cx="1094051" cy="1077419"/>
      </dsp:txXfrm>
    </dsp:sp>
    <dsp:sp modelId="{6D9D1168-8773-492E-84A0-F201E07847B9}">
      <dsp:nvSpPr>
        <dsp:cNvPr id="0" name=""/>
        <dsp:cNvSpPr/>
      </dsp:nvSpPr>
      <dsp:spPr>
        <a:xfrm>
          <a:off x="1095656" y="513057"/>
          <a:ext cx="1094051" cy="10774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Online</a:t>
          </a:r>
          <a:endParaRPr lang="ru-RU" sz="1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Coursera</a:t>
          </a:r>
          <a:r>
            <a:rPr lang="en-US" sz="1400" kern="1200" dirty="0" smtClean="0"/>
            <a:t>, </a:t>
          </a:r>
          <a:r>
            <a:rPr lang="ru-RU" sz="1400" kern="1200" dirty="0" smtClean="0"/>
            <a:t>Е</a:t>
          </a:r>
          <a:r>
            <a:rPr lang="en-US" sz="1400" kern="1200" dirty="0" err="1" smtClean="0"/>
            <a:t>dX</a:t>
          </a:r>
          <a:endParaRPr lang="ru-RU" sz="1400" kern="1200" dirty="0" smtClean="0"/>
        </a:p>
      </dsp:txBody>
      <dsp:txXfrm>
        <a:off x="1095656" y="513057"/>
        <a:ext cx="1094051" cy="1077419"/>
      </dsp:txXfrm>
    </dsp:sp>
    <dsp:sp modelId="{FF3E4F19-4D64-4C6A-973E-991C6443CBA8}">
      <dsp:nvSpPr>
        <dsp:cNvPr id="0" name=""/>
        <dsp:cNvSpPr/>
      </dsp:nvSpPr>
      <dsp:spPr>
        <a:xfrm>
          <a:off x="2189707" y="513057"/>
          <a:ext cx="1094051" cy="10774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Смешанное</a:t>
          </a:r>
          <a:endParaRPr lang="en-US" sz="14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Очное +</a:t>
          </a:r>
          <a:r>
            <a:rPr lang="en-US" sz="1400" kern="1200" dirty="0" smtClean="0"/>
            <a:t>online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2189707" y="513057"/>
        <a:ext cx="1094051" cy="1077419"/>
      </dsp:txXfrm>
    </dsp:sp>
    <dsp:sp modelId="{3C9A84F3-B596-40B6-8834-FD731910B797}">
      <dsp:nvSpPr>
        <dsp:cNvPr id="0" name=""/>
        <dsp:cNvSpPr/>
      </dsp:nvSpPr>
      <dsp:spPr>
        <a:xfrm>
          <a:off x="0" y="1590476"/>
          <a:ext cx="3285364" cy="11971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3CEB0-DD4E-477A-A4EE-57D54745075C}" type="datetimeFigureOut">
              <a:rPr lang="ru-RU" smtClean="0"/>
              <a:t>26.07.2019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F2259-F44C-44D1-8004-AA2F652006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90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CD766-E6E1-4D48-99C5-4DC24B8842EF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33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3DDE-96D3-4789-97FE-C5CAE253BB4B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35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C9AE4-CE8A-41AF-A373-C7B3845730ED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85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7C65-F112-4131-9AF9-AB538A706B91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07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D980-27AE-4AD7-8F98-A2D4A00ADB59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15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89E94-FA5F-4D26-B27D-854C249C8ADD}" type="datetime1">
              <a:rPr lang="ru-RU" smtClean="0"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32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0F185-B8B8-40C8-B6B2-A6B366015418}" type="datetime1">
              <a:rPr lang="ru-RU" smtClean="0"/>
              <a:t>26.07.2019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9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B942-85F9-44B5-8076-75E86301E439}" type="datetime1">
              <a:rPr lang="ru-RU" smtClean="0"/>
              <a:t>26.07.2019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54C0-3899-43D4-9629-A1ED288ED793}" type="datetime1">
              <a:rPr lang="ru-RU" smtClean="0"/>
              <a:t>26.07.2019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21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503A-6663-485E-99A9-FA37E7829330}" type="datetime1">
              <a:rPr lang="ru-RU" smtClean="0"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41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349F-5C69-4C94-8722-CBBE42A32232}" type="datetime1">
              <a:rPr lang="ru-RU" smtClean="0"/>
              <a:t>26.07.2019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1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DFF37-6E1F-411E-8BDF-5EC49F6BCB16}" type="datetime1">
              <a:rPr lang="ru-RU" smtClean="0"/>
              <a:t>26.07.2019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6827F-A79C-48A5-9FEC-A2BFF2596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12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4950"/>
            <a:ext cx="12192000" cy="5353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21501" y="2088882"/>
            <a:ext cx="11370499" cy="236988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</a:t>
            </a:r>
            <a:endParaRPr lang="en-US" sz="4000" b="1" cap="all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политика НОЦ – требования к </a:t>
            </a:r>
            <a:r>
              <a:rPr lang="ru-RU" sz="4000" b="1" cap="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образователЬным</a:t>
            </a:r>
            <a:r>
              <a:rPr lang="ru-RU" sz="40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программам </a:t>
            </a:r>
            <a:r>
              <a:rPr lang="ru-RU" sz="2800" b="1" spc="30" dirty="0" smtClean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spc="30" dirty="0" smtClean="0">
                <a:ln w="0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spc="30" dirty="0">
              <a:ln w="0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" y="4410524"/>
            <a:ext cx="9301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материалам выступления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помощника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министра </a:t>
            </a:r>
            <a:r>
              <a:rPr lang="ru-RU" dirty="0" smtClean="0"/>
              <a:t>Минобрнауки России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Соболева на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форсайт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-сессии НОЦ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81983" y="5974080"/>
            <a:ext cx="6849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3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386" y="0"/>
            <a:ext cx="2075742" cy="686201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2935" y="1164120"/>
            <a:ext cx="5031658" cy="5519908"/>
          </a:xfr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 smtClean="0"/>
              <a:t>1. </a:t>
            </a:r>
            <a:r>
              <a:rPr lang="ru-RU" b="1" dirty="0" smtClean="0"/>
              <a:t>Масштабное и разноплановое партнерство </a:t>
            </a:r>
            <a:r>
              <a:rPr lang="ru-RU" dirty="0" smtClean="0"/>
              <a:t>образовательных организаций, научных институтов, промышленных предприятий и государственной власти </a:t>
            </a:r>
            <a:r>
              <a:rPr lang="ru-RU" b="1" dirty="0" smtClean="0"/>
              <a:t>в создании и развитии региональной системы непрерывного технического образования</a:t>
            </a:r>
            <a:r>
              <a:rPr lang="ru-RU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 smtClean="0"/>
              <a:t>2. </a:t>
            </a:r>
            <a:r>
              <a:rPr lang="ru-RU" b="1" dirty="0" err="1" smtClean="0"/>
              <a:t>Практикоориентированность</a:t>
            </a:r>
            <a:r>
              <a:rPr lang="ru-RU" b="1" dirty="0" smtClean="0"/>
              <a:t> </a:t>
            </a:r>
            <a:r>
              <a:rPr lang="ru-RU" dirty="0" smtClean="0"/>
              <a:t>образовательного процесса.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 smtClean="0"/>
              <a:t>3. </a:t>
            </a:r>
            <a:r>
              <a:rPr lang="ru-RU" b="1" dirty="0" smtClean="0"/>
              <a:t>Углубленная подготовка </a:t>
            </a:r>
            <a:r>
              <a:rPr lang="ru-RU" dirty="0" smtClean="0"/>
              <a:t>в области </a:t>
            </a:r>
            <a:r>
              <a:rPr lang="ru-RU" b="1" dirty="0" smtClean="0"/>
              <a:t>инженерных, естественных наук и математики</a:t>
            </a:r>
            <a:r>
              <a:rPr lang="ru-RU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 smtClean="0"/>
              <a:t>4. </a:t>
            </a:r>
            <a:r>
              <a:rPr lang="ru-RU" b="1" dirty="0" smtClean="0"/>
              <a:t>Развитие личностных и межличностных компетенций </a:t>
            </a:r>
            <a:r>
              <a:rPr lang="ru-RU" dirty="0" smtClean="0"/>
              <a:t>(критическое мышление, креативность, командная работа,  лидерство и т.п.).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/>
              <a:t>5. </a:t>
            </a:r>
            <a:r>
              <a:rPr lang="ru-RU" b="1" dirty="0"/>
              <a:t>Создание</a:t>
            </a:r>
            <a:r>
              <a:rPr lang="ru-RU" dirty="0"/>
              <a:t> современной </a:t>
            </a:r>
            <a:r>
              <a:rPr lang="ru-RU" b="1" dirty="0"/>
              <a:t>материально-технической  базы</a:t>
            </a:r>
            <a:r>
              <a:rPr lang="ru-RU" dirty="0"/>
              <a:t> образования для </a:t>
            </a:r>
            <a:r>
              <a:rPr lang="ru-RU" b="1" dirty="0"/>
              <a:t>реализации нового содержания и технологий</a:t>
            </a:r>
            <a:r>
              <a:rPr lang="ru-RU" dirty="0"/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386113" y="1352300"/>
            <a:ext cx="5026742" cy="5036386"/>
          </a:xfr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 smtClean="0"/>
              <a:t>6</a:t>
            </a:r>
            <a:r>
              <a:rPr lang="ru-RU" dirty="0"/>
              <a:t>. Подготовка, повышение квалификации и конкурсный </a:t>
            </a:r>
            <a:r>
              <a:rPr lang="ru-RU" b="1" dirty="0"/>
              <a:t>отбор преподавательского состава</a:t>
            </a:r>
            <a:r>
              <a:rPr lang="ru-RU" dirty="0"/>
              <a:t>, включая привлечение специалистов  других образовательных  и научных организаций  и индустриальных партнеров.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/>
              <a:t>7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b="1" dirty="0" smtClean="0"/>
              <a:t>Диверсификация </a:t>
            </a:r>
            <a:r>
              <a:rPr lang="ru-RU" b="1" dirty="0"/>
              <a:t>образовательных технологий </a:t>
            </a:r>
            <a:r>
              <a:rPr lang="ru-RU" dirty="0"/>
              <a:t>(открытое образование, проектное обучение, </a:t>
            </a:r>
            <a:r>
              <a:rPr lang="ru-RU" dirty="0" err="1"/>
              <a:t>геймификация</a:t>
            </a:r>
            <a:r>
              <a:rPr lang="ru-RU" dirty="0"/>
              <a:t> и т.п.).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/>
              <a:t>8. Внедрение </a:t>
            </a:r>
            <a:r>
              <a:rPr lang="ru-RU" b="1" dirty="0"/>
              <a:t>новых форм организации образовательного процесса</a:t>
            </a:r>
            <a:r>
              <a:rPr lang="ru-RU" dirty="0"/>
              <a:t> ( сетевое взаимодействие, базовые кафедры,  </a:t>
            </a:r>
            <a:r>
              <a:rPr lang="ru-RU" dirty="0" smtClean="0"/>
              <a:t>дуальное,  </a:t>
            </a:r>
            <a:r>
              <a:rPr lang="ru-RU" dirty="0"/>
              <a:t>целевое обучение и т.п.).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dirty="0"/>
              <a:t>9. </a:t>
            </a:r>
            <a:r>
              <a:rPr lang="ru-RU" b="1" dirty="0"/>
              <a:t>Независимая оценка результатов образования </a:t>
            </a:r>
            <a:r>
              <a:rPr lang="ru-RU" dirty="0"/>
              <a:t>( демонстрационные экзамены, технологии </a:t>
            </a:r>
            <a:r>
              <a:rPr lang="en-US" dirty="0"/>
              <a:t>World Skills</a:t>
            </a:r>
            <a:r>
              <a:rPr lang="ru-RU" dirty="0"/>
              <a:t>, профессионально-общественная аккредитация и т.п.)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1"/>
            <a:ext cx="12239128" cy="98145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52440" y="370843"/>
            <a:ext cx="88991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cap="all" dirty="0">
                <a:latin typeface="Verdana" panose="020B0604030504040204" pitchFamily="34" charset="0"/>
                <a:ea typeface="Verdana" panose="020B0604030504040204" pitchFamily="34" charset="0"/>
              </a:rPr>
              <a:t>Образовательная политика НОЦ: Основные принципы</a:t>
            </a:r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осьмиугольник 8"/>
          <p:cNvSpPr/>
          <p:nvPr/>
        </p:nvSpPr>
        <p:spPr>
          <a:xfrm>
            <a:off x="11536338" y="487675"/>
            <a:ext cx="489994" cy="495300"/>
          </a:xfrm>
          <a:prstGeom prst="octagon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1"/>
                </a:solidFill>
              </a:rPr>
              <a:t>8</a:t>
            </a:r>
            <a:endParaRPr lang="ru-RU" sz="23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0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386" y="0"/>
            <a:ext cx="2075742" cy="6862011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243218" y="2459391"/>
            <a:ext cx="2220096" cy="129703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r>
              <a:rPr lang="ru-RU" sz="1969" dirty="0">
                <a:solidFill>
                  <a:schemeClr val="tx1"/>
                </a:solidFill>
              </a:rPr>
              <a:t>Научные организации</a:t>
            </a:r>
          </a:p>
        </p:txBody>
      </p:sp>
      <p:sp>
        <p:nvSpPr>
          <p:cNvPr id="4" name="Овал 3"/>
          <p:cNvSpPr/>
          <p:nvPr/>
        </p:nvSpPr>
        <p:spPr>
          <a:xfrm>
            <a:off x="5204918" y="2066085"/>
            <a:ext cx="3133204" cy="176361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ru-RU" sz="1969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1969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1969" dirty="0" smtClean="0">
                <a:solidFill>
                  <a:schemeClr val="tx1"/>
                </a:solidFill>
              </a:rPr>
              <a:t>Малые </a:t>
            </a:r>
            <a:r>
              <a:rPr lang="ru-RU" sz="1969" dirty="0">
                <a:solidFill>
                  <a:schemeClr val="tx1"/>
                </a:solidFill>
              </a:rPr>
              <a:t>инновационные предприятия</a:t>
            </a:r>
          </a:p>
          <a:p>
            <a:pPr algn="ctr">
              <a:defRPr/>
            </a:pPr>
            <a:endParaRPr lang="ru-RU" sz="1969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ru-RU" sz="1969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524001" y="1570783"/>
            <a:ext cx="3820790" cy="237641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Корпорации, Предприятия</a:t>
            </a:r>
          </a:p>
        </p:txBody>
      </p:sp>
      <p:sp>
        <p:nvSpPr>
          <p:cNvPr id="9" name="Овал 8"/>
          <p:cNvSpPr/>
          <p:nvPr/>
        </p:nvSpPr>
        <p:spPr>
          <a:xfrm>
            <a:off x="4253824" y="1502189"/>
            <a:ext cx="2003599" cy="93538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R&amp;D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3754" y="4149734"/>
            <a:ext cx="3776707" cy="13921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Инженерная магистратура</a:t>
            </a:r>
            <a:endParaRPr lang="ru-RU" sz="2000" b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Проектное обучение под задачи предприятий индустрии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670685" y="4223004"/>
            <a:ext cx="4530572" cy="139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>
              <a:lnSpc>
                <a:spcPct val="80000"/>
              </a:lnSpc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Научно-исследовательская магистратура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Фундаментальная подготовка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Компетенции исследователя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61147" y="4199021"/>
            <a:ext cx="4247148" cy="152437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93042" y="4187860"/>
            <a:ext cx="4247148" cy="152437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1"/>
            <a:ext cx="12239128" cy="981457"/>
          </a:xfrm>
          <a:prstGeom prst="rect">
            <a:avLst/>
          </a:prstGeom>
        </p:spPr>
      </p:pic>
      <p:sp>
        <p:nvSpPr>
          <p:cNvPr id="14" name="Восьмиугольник 13"/>
          <p:cNvSpPr/>
          <p:nvPr/>
        </p:nvSpPr>
        <p:spPr>
          <a:xfrm>
            <a:off x="11536338" y="487675"/>
            <a:ext cx="489994" cy="495300"/>
          </a:xfrm>
          <a:prstGeom prst="octagon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1"/>
                </a:solidFill>
              </a:rPr>
              <a:t>10</a:t>
            </a: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2440" y="332743"/>
            <a:ext cx="10458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>
                <a:latin typeface="Verdana" panose="020B0604030504040204" pitchFamily="34" charset="0"/>
                <a:ea typeface="Verdana" panose="020B0604030504040204" pitchFamily="34" charset="0"/>
              </a:rPr>
              <a:t>Модели магистратуры</a:t>
            </a:r>
            <a:endParaRPr lang="ru-RU" altLang="ru-RU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3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972" y="11314"/>
            <a:ext cx="2075742" cy="6846686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1"/>
            <a:ext cx="12239128" cy="981457"/>
          </a:xfrm>
          <a:prstGeom prst="rect">
            <a:avLst/>
          </a:prstGeom>
        </p:spPr>
      </p:pic>
      <p:sp>
        <p:nvSpPr>
          <p:cNvPr id="29" name="Восьмиугольник 28"/>
          <p:cNvSpPr/>
          <p:nvPr/>
        </p:nvSpPr>
        <p:spPr>
          <a:xfrm>
            <a:off x="11536338" y="487675"/>
            <a:ext cx="489994" cy="495300"/>
          </a:xfrm>
          <a:prstGeom prst="octagon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1"/>
                </a:solidFill>
              </a:rPr>
              <a:t>12</a:t>
            </a: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2440" y="227968"/>
            <a:ext cx="10458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>
                <a:latin typeface="Verdana" panose="020B0604030504040204" pitchFamily="34" charset="0"/>
                <a:ea typeface="Verdana" panose="020B0604030504040204" pitchFamily="34" charset="0"/>
              </a:rPr>
              <a:t>Кейсы сетевого взаимодействия с ДПО: </a:t>
            </a:r>
            <a:endParaRPr lang="ru-RU" b="1" cap="all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b="1" cap="all" dirty="0" smtClean="0">
                <a:latin typeface="Verdana" panose="020B0604030504040204" pitchFamily="34" charset="0"/>
                <a:ea typeface="Verdana" panose="020B0604030504040204" pitchFamily="34" charset="0"/>
              </a:rPr>
              <a:t>Университет </a:t>
            </a:r>
            <a:r>
              <a:rPr lang="ru-RU" b="1" cap="all" dirty="0">
                <a:latin typeface="Verdana" panose="020B0604030504040204" pitchFamily="34" charset="0"/>
                <a:ea typeface="Verdana" panose="020B0604030504040204" pitchFamily="34" charset="0"/>
              </a:rPr>
              <a:t>ИТМО</a:t>
            </a:r>
            <a:endParaRPr lang="ru-RU" altLang="ru-RU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7581165" y="4236188"/>
            <a:ext cx="0" cy="542963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149221485"/>
              </p:ext>
            </p:extLst>
          </p:nvPr>
        </p:nvGraphicFramePr>
        <p:xfrm>
          <a:off x="5195901" y="1223755"/>
          <a:ext cx="3285364" cy="1710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60886" y="2942449"/>
            <a:ext cx="3800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Расширение и дополнение профессиональных компетенций</a:t>
            </a:r>
            <a:r>
              <a:rPr lang="en-US" sz="1600" dirty="0"/>
              <a:t> </a:t>
            </a:r>
            <a:r>
              <a:rPr lang="ru-RU" sz="1600" dirty="0"/>
              <a:t>ОП</a:t>
            </a:r>
          </a:p>
        </p:txBody>
      </p:sp>
      <p:sp>
        <p:nvSpPr>
          <p:cNvPr id="11" name="Стрелка влево 10"/>
          <p:cNvSpPr/>
          <p:nvPr/>
        </p:nvSpPr>
        <p:spPr>
          <a:xfrm>
            <a:off x="8558554" y="1223756"/>
            <a:ext cx="2610289" cy="1792313"/>
          </a:xfrm>
          <a:prstGeom prst="leftArrow">
            <a:avLst>
              <a:gd name="adj1" fmla="val 73775"/>
              <a:gd name="adj2" fmla="val 36344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Глобальные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технологические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тренды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30516" y="3084928"/>
            <a:ext cx="384437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Технологические модули </a:t>
            </a:r>
            <a:b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выбору </a:t>
            </a:r>
            <a:r>
              <a:rPr lang="ru-RU" sz="1600" dirty="0"/>
              <a:t>(9 </a:t>
            </a:r>
            <a:r>
              <a:rPr lang="ru-RU" sz="1600" dirty="0" err="1"/>
              <a:t>з.е</a:t>
            </a:r>
            <a:r>
              <a:rPr lang="ru-RU" sz="1600" dirty="0"/>
              <a:t>. 3/3/3</a:t>
            </a:r>
            <a:r>
              <a:rPr lang="ru-RU" sz="1600" dirty="0" smtClean="0"/>
              <a:t>):</a:t>
            </a:r>
          </a:p>
          <a:p>
            <a:endParaRPr lang="ru-RU" sz="4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600" dirty="0" err="1"/>
              <a:t>Цифровизация</a:t>
            </a:r>
            <a:r>
              <a:rPr lang="ru-RU" sz="1600" dirty="0"/>
              <a:t> транспорта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sz="1600" b="1" dirty="0" smtClean="0"/>
              <a:t>Биотехнология</a:t>
            </a:r>
            <a:endParaRPr lang="ru-RU" sz="16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85279" y="4507669"/>
            <a:ext cx="3125804" cy="476181"/>
          </a:xfrm>
          <a:prstGeom prst="round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Dual Major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люс 17"/>
          <p:cNvSpPr/>
          <p:nvPr/>
        </p:nvSpPr>
        <p:spPr>
          <a:xfrm>
            <a:off x="4679759" y="1872385"/>
            <a:ext cx="425370" cy="405045"/>
          </a:xfrm>
          <a:prstGeom prst="mathPlus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113616" y="3564016"/>
            <a:ext cx="945105" cy="58506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Life Science</a:t>
            </a:r>
            <a:endParaRPr lang="ru-RU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146553" y="3564016"/>
            <a:ext cx="945105" cy="58506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Clean</a:t>
            </a:r>
            <a:br>
              <a:rPr lang="en-US" b="1" dirty="0"/>
            </a:br>
            <a:r>
              <a:rPr lang="en-US" b="1" dirty="0"/>
              <a:t>Tech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078501" y="3563147"/>
            <a:ext cx="945105" cy="58506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Food</a:t>
            </a:r>
            <a:br>
              <a:rPr lang="en-US" b="1" dirty="0"/>
            </a:br>
            <a:r>
              <a:rPr lang="en-US" b="1" dirty="0"/>
              <a:t>Tech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043386" y="3563147"/>
            <a:ext cx="945105" cy="58506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Big Data</a:t>
            </a:r>
            <a:endParaRPr lang="ru-RU" b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945650" y="4219944"/>
            <a:ext cx="0" cy="559207"/>
          </a:xfrm>
          <a:prstGeom prst="line">
            <a:avLst/>
          </a:prstGeom>
          <a:ln w="381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945651" y="4779150"/>
            <a:ext cx="739629" cy="1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6811083" y="4779150"/>
            <a:ext cx="770082" cy="1"/>
          </a:xfrm>
          <a:prstGeom prst="line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7641210" y="6549121"/>
            <a:ext cx="30267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>
                <a:solidFill>
                  <a:schemeClr val="accent1"/>
                </a:solidFill>
              </a:rPr>
              <a:t>*Атлас новых профессий 2020-2030</a:t>
            </a:r>
          </a:p>
        </p:txBody>
      </p:sp>
      <p:sp>
        <p:nvSpPr>
          <p:cNvPr id="36" name="Стрелка вниз 35"/>
          <p:cNvSpPr/>
          <p:nvPr/>
        </p:nvSpPr>
        <p:spPr>
          <a:xfrm>
            <a:off x="5175925" y="5814266"/>
            <a:ext cx="180019" cy="1350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135561" y="5049180"/>
            <a:ext cx="6570730" cy="690816"/>
          </a:xfrm>
          <a:prstGeom prst="round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ПК. Способность к обеспечению коммуникации между исследовательскими, лечебно-диагностическими и профилактическими учреждениями, управлению программами кооперации и совместными проектами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675620" y="5994285"/>
            <a:ext cx="5220580" cy="510796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Специалист будущего: R&amp;D менеджер здравоохранения </a:t>
            </a:r>
            <a:br>
              <a:rPr lang="ru-RU" sz="1400" b="1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(Research and Development </a:t>
            </a:r>
            <a:r>
              <a:rPr lang="ru-RU" sz="1400" dirty="0">
                <a:solidFill>
                  <a:schemeClr val="tx1"/>
                </a:solidFill>
              </a:rPr>
              <a:t>менеджер здравоохранения)*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30516" y="1299654"/>
            <a:ext cx="2811987" cy="171641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27.04.05 </a:t>
            </a:r>
            <a:r>
              <a:rPr lang="ru-RU" dirty="0" err="1">
                <a:solidFill>
                  <a:schemeClr val="tx1"/>
                </a:solidFill>
              </a:rPr>
              <a:t>Инноватика</a:t>
            </a:r>
            <a:r>
              <a:rPr lang="ru-RU" dirty="0">
                <a:solidFill>
                  <a:schemeClr val="tx1"/>
                </a:solidFill>
              </a:rPr>
              <a:t>, программа «Инновационное предпринимательство»</a:t>
            </a:r>
          </a:p>
        </p:txBody>
      </p:sp>
    </p:spTree>
    <p:extLst>
      <p:ext uri="{BB962C8B-B14F-4D97-AF65-F5344CB8AC3E}">
        <p14:creationId xmlns:p14="http://schemas.microsoft.com/office/powerpoint/2010/main" val="37500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386" y="0"/>
            <a:ext cx="2075742" cy="686201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2933" y="1172094"/>
            <a:ext cx="10773815" cy="5561215"/>
          </a:xfrm>
          <a:solidFill>
            <a:schemeClr val="bg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 smtClean="0"/>
              <a:t>Разработка и внедрение </a:t>
            </a:r>
            <a:r>
              <a:rPr lang="ru-RU" sz="2000" b="1" dirty="0" smtClean="0"/>
              <a:t>новых образовательных </a:t>
            </a:r>
            <a:r>
              <a:rPr lang="ru-RU" sz="2000" b="1" dirty="0" smtClean="0"/>
              <a:t>программ ДПО </a:t>
            </a:r>
            <a:r>
              <a:rPr lang="ru-RU" sz="2000" dirty="0" smtClean="0"/>
              <a:t>по линии НОЦ.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/>
              <a:t>А</a:t>
            </a:r>
            <a:r>
              <a:rPr lang="ru-RU" sz="2000" b="1" dirty="0" smtClean="0"/>
              <a:t>пгрейд </a:t>
            </a:r>
            <a:r>
              <a:rPr lang="ru-RU" sz="2000" b="1" dirty="0" smtClean="0"/>
              <a:t>существующих </a:t>
            </a:r>
            <a:r>
              <a:rPr lang="ru-RU" sz="2000" b="1" dirty="0" smtClean="0"/>
              <a:t>основных образовательных </a:t>
            </a:r>
            <a:r>
              <a:rPr lang="ru-RU" sz="2000" b="1" dirty="0" smtClean="0"/>
              <a:t>программ </a:t>
            </a:r>
            <a:r>
              <a:rPr lang="ru-RU" sz="2000" dirty="0" smtClean="0"/>
              <a:t>в соответствии с требованиями к образовательной деятельности в рамках </a:t>
            </a:r>
            <a:r>
              <a:rPr lang="ru-RU" sz="2000" dirty="0" smtClean="0"/>
              <a:t>НОЦ в формате </a:t>
            </a:r>
            <a:r>
              <a:rPr lang="ru-RU" sz="2000" dirty="0" smtClean="0"/>
              <a:t>междисциплинарных образовательных </a:t>
            </a:r>
            <a:r>
              <a:rPr lang="ru-RU" sz="2000" dirty="0" err="1" smtClean="0"/>
              <a:t>интенсивов</a:t>
            </a:r>
            <a:r>
              <a:rPr lang="ru-RU" sz="2000" dirty="0" smtClean="0"/>
              <a:t>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 smtClean="0"/>
              <a:t>Реализация </a:t>
            </a:r>
            <a:r>
              <a:rPr lang="ru-RU" sz="2000" b="1" dirty="0" smtClean="0"/>
              <a:t>образовательных программ с промышленными предприятиями </a:t>
            </a:r>
            <a:r>
              <a:rPr lang="ru-RU" sz="2000" dirty="0" smtClean="0"/>
              <a:t>– участниками </a:t>
            </a:r>
            <a:r>
              <a:rPr lang="ru-RU" sz="2000" dirty="0" smtClean="0"/>
              <a:t>НОЦ </a:t>
            </a:r>
            <a:r>
              <a:rPr lang="ru-RU" sz="2000" dirty="0" smtClean="0"/>
              <a:t>с ориентиром на их требования к </a:t>
            </a:r>
            <a:r>
              <a:rPr lang="ru-RU" sz="2000" dirty="0" err="1" smtClean="0"/>
              <a:t>компетентностному</a:t>
            </a:r>
            <a:r>
              <a:rPr lang="ru-RU" sz="2000" dirty="0" smtClean="0"/>
              <a:t> профилю </a:t>
            </a:r>
            <a:r>
              <a:rPr lang="ru-RU" sz="2000" dirty="0" smtClean="0"/>
              <a:t>выпускников.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 smtClean="0"/>
              <a:t>Разработка и внедрение </a:t>
            </a:r>
            <a:r>
              <a:rPr lang="ru-RU" sz="2000" b="1" dirty="0"/>
              <a:t>новых </a:t>
            </a:r>
            <a:r>
              <a:rPr lang="ru-RU" sz="2000" b="1" dirty="0" smtClean="0"/>
              <a:t>основных образовательных программ </a:t>
            </a:r>
            <a:r>
              <a:rPr lang="ru-RU" sz="2000" dirty="0" smtClean="0"/>
              <a:t>под задачи НОЦ.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/>
              <a:t>Р</a:t>
            </a:r>
            <a:r>
              <a:rPr lang="ru-RU" sz="2000" b="1" dirty="0" smtClean="0"/>
              <a:t>азвитие </a:t>
            </a:r>
            <a:r>
              <a:rPr lang="ru-RU" sz="2000" b="1" dirty="0" smtClean="0"/>
              <a:t>сетевого взаимодействия с вузами – участниками НОЦ и ведущими вузами страны </a:t>
            </a:r>
            <a:r>
              <a:rPr lang="ru-RU" sz="2000" dirty="0" smtClean="0"/>
              <a:t>в целях повышения качества реализуемых образовательных </a:t>
            </a:r>
            <a:r>
              <a:rPr lang="ru-RU" sz="2000" dirty="0" smtClean="0"/>
              <a:t>программ.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/>
              <a:t>П</a:t>
            </a:r>
            <a:r>
              <a:rPr lang="ru-RU" sz="2000" b="1" dirty="0" smtClean="0"/>
              <a:t>риглашение </a:t>
            </a:r>
            <a:r>
              <a:rPr lang="ru-RU" sz="2000" b="1" dirty="0" smtClean="0"/>
              <a:t>«звезд»</a:t>
            </a:r>
            <a:r>
              <a:rPr lang="ru-RU" sz="2000" dirty="0" smtClean="0"/>
              <a:t> </a:t>
            </a:r>
            <a:r>
              <a:rPr lang="ru-RU" sz="2000" b="1" dirty="0" smtClean="0"/>
              <a:t>из числа именитых ученых и преподавателей </a:t>
            </a:r>
            <a:r>
              <a:rPr lang="ru-RU" sz="2000" dirty="0" smtClean="0"/>
              <a:t>к участию в реализации образовательных программ </a:t>
            </a:r>
            <a:r>
              <a:rPr lang="ru-RU" sz="2000" dirty="0" smtClean="0"/>
              <a:t>НОЦ.</a:t>
            </a:r>
            <a:endParaRPr lang="ru-RU" sz="2000" b="1" dirty="0" smtClean="0"/>
          </a:p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2000" b="1" dirty="0"/>
              <a:t>О</a:t>
            </a:r>
            <a:r>
              <a:rPr lang="ru-RU" sz="2000" b="1" dirty="0" smtClean="0"/>
              <a:t>рганизация </a:t>
            </a:r>
            <a:r>
              <a:rPr lang="ru-RU" sz="2000" b="1" dirty="0" smtClean="0"/>
              <a:t>академических обменов и включенного обучения </a:t>
            </a:r>
            <a:r>
              <a:rPr lang="ru-RU" sz="2000" dirty="0" smtClean="0"/>
              <a:t>в зарубежных и ведущих российских профильных вузах и научных </a:t>
            </a:r>
            <a:r>
              <a:rPr lang="ru-RU" sz="2000" dirty="0" smtClean="0"/>
              <a:t>организациях.</a:t>
            </a:r>
            <a:endParaRPr lang="ru-RU" sz="2000" b="1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81"/>
            <a:ext cx="12239128" cy="98145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352440" y="370843"/>
            <a:ext cx="88991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cap="all" dirty="0" smtClean="0">
                <a:latin typeface="Verdana" panose="020B0604030504040204" pitchFamily="34" charset="0"/>
                <a:ea typeface="Verdana" panose="020B0604030504040204" pitchFamily="34" charset="0"/>
              </a:rPr>
              <a:t>ОТЛИЧИТЕЛЬНЫЕ ХАРАКТЕРИСТИКИ ОБРАЗОВАТЕЛЬНЫХ ПРОГРАММ В РАМКАХ НОЦ (ИДЕАЛЬНЫЙ ВАРИАНТ)</a:t>
            </a:r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осьмиугольник 8"/>
          <p:cNvSpPr/>
          <p:nvPr/>
        </p:nvSpPr>
        <p:spPr>
          <a:xfrm>
            <a:off x="11536338" y="487675"/>
            <a:ext cx="489994" cy="495300"/>
          </a:xfrm>
          <a:prstGeom prst="octagon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smtClean="0">
                <a:solidFill>
                  <a:schemeClr val="tx1"/>
                </a:solidFill>
              </a:rPr>
              <a:t>8</a:t>
            </a:r>
            <a:endParaRPr lang="ru-RU" sz="23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33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429</Words>
  <Application>Microsoft Office PowerPoint</Application>
  <PresentationFormat>Произвольный</PresentationFormat>
  <Paragraphs>64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Гришакина Екатерина</dc:creator>
  <cp:lastModifiedBy>Маматов Александр Васильевич</cp:lastModifiedBy>
  <cp:revision>86</cp:revision>
  <cp:lastPrinted>2019-04-15T08:34:44Z</cp:lastPrinted>
  <dcterms:created xsi:type="dcterms:W3CDTF">2019-03-28T14:21:39Z</dcterms:created>
  <dcterms:modified xsi:type="dcterms:W3CDTF">2019-07-26T16:43:57Z</dcterms:modified>
</cp:coreProperties>
</file>